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52" r:id="rId2"/>
    <p:sldId id="438" r:id="rId3"/>
    <p:sldId id="474" r:id="rId4"/>
    <p:sldId id="475" r:id="rId5"/>
    <p:sldId id="453" r:id="rId6"/>
    <p:sldId id="476" r:id="rId7"/>
    <p:sldId id="454" r:id="rId8"/>
    <p:sldId id="455" r:id="rId9"/>
    <p:sldId id="457" r:id="rId10"/>
    <p:sldId id="477" r:id="rId11"/>
    <p:sldId id="478" r:id="rId12"/>
    <p:sldId id="479" r:id="rId13"/>
    <p:sldId id="459" r:id="rId14"/>
    <p:sldId id="480" r:id="rId15"/>
    <p:sldId id="482" r:id="rId16"/>
    <p:sldId id="458" r:id="rId17"/>
    <p:sldId id="460" r:id="rId18"/>
    <p:sldId id="483" r:id="rId19"/>
    <p:sldId id="462" r:id="rId20"/>
    <p:sldId id="484" r:id="rId21"/>
    <p:sldId id="451" r:id="rId22"/>
    <p:sldId id="450" r:id="rId23"/>
  </p:sldIdLst>
  <p:sldSz cx="9144000" cy="5143500" type="screen16x9"/>
  <p:notesSz cx="7026275" cy="9312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D1689A-4C89-2578-3B4B-E89A834151D6}" name="Nancy Raider" initials="NR" userId="S::nar4015@med.cornell.edu::d49d8a2c-e8e6-46d3-9c26-d4f35563bb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55555"/>
    <a:srgbClr val="343433"/>
    <a:srgbClr val="B31B1B"/>
    <a:srgbClr val="E87722"/>
    <a:srgbClr val="CF4520"/>
    <a:srgbClr val="A20815"/>
    <a:srgbClr val="636463"/>
    <a:srgbClr val="F47A22"/>
    <a:srgbClr val="A2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7" autoAdjust="0"/>
    <p:restoredTop sz="91647" autoAdjust="0"/>
  </p:normalViewPr>
  <p:slideViewPr>
    <p:cSldViewPr snapToGrid="0" snapToObjects="1">
      <p:cViewPr varScale="1">
        <p:scale>
          <a:sx n="160" d="100"/>
          <a:sy n="160" d="100"/>
        </p:scale>
        <p:origin x="192" y="19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43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9D880E72-C0D1-7B4E-95F7-AA2918E085BC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25FBFBE2-5FC1-6D49-9CB1-BEBD9B36BD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21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835B1ABD-57F1-1B46-A417-3C7D1F2A85D0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1"/>
            <a:ext cx="5621020" cy="4190524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33FF746A-9A42-BC49-B5AB-F8339C12B1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9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7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12F5C-6221-9F52-8882-6646D42E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49058-C4FE-D426-5CD6-646BB227C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14FC6-3915-9E3E-2C29-3540AAA2F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E468-5EAF-B68A-1929-769B35B53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7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E64B-DDF7-759C-A875-3A0EED5E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DDFF3-86CE-20B1-CF82-C8F064F57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A946C-00C3-2FD2-16ED-AE7F921AA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30D0A-65D4-3F64-3CDA-C04237E4E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C40C1-0C9F-51BD-59CE-734F521D6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DC72D-F530-9AFA-5DC3-A220BB335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CFCAE-6483-40BA-7F5C-FDDE123B5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B944F-2340-EFEF-36A1-8D340C8F3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78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4727-6F71-640E-65E9-F3A6C4270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B2D1D-A612-C345-6D7E-9D395DCA5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0B26B-839A-45B6-EE90-920B64B0C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01EF9-33F0-A343-05F4-DA02E5FCA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40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B5467-9908-7E13-0BB1-22A8DC952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40B2D-5861-656E-8AE3-8A3CDBB3F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D16C77-61C8-48E4-2BB4-D141BBE36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45378-1324-F303-ABEE-94429C016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44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8227C-2B4E-056D-1E12-7CB017274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DC0FF-A67E-0E4C-3FED-D0D7A15FE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C81EBB-986F-9D1A-0F7B-368EBABE9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4CAA6-B344-AD3E-7AA3-2551DD18C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4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8F6C0-0D4B-91AE-20D5-97EF3B325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ECC01-FC7A-21C3-A9DA-A28925D0A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66BA7-7D93-1382-E9A0-554F62698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463DA-60BF-5F13-7299-E3658685D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DDE3C-44D7-4A57-BAF3-1B93A7635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DEE77-A872-C140-B013-B5D9EE5FC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E26E6-915B-B16A-990A-C9D8AADA8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19074-9A23-CF85-127F-CDBE33CE9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2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D863F-85C7-F12D-4091-9344BC1C4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B91610-AF2B-1A35-0692-672DE883A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CCD8F-D612-3C02-37EA-50F519150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51B9B-3C99-008F-2B67-B3CC71640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42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5D2EC-5C6E-827B-01E2-C23E46BC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5E96B8-B353-039B-7EA0-9A7229E35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E8F26-CEB5-28A0-4508-9E2D24DFC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5CDEB-A6F9-E708-4EA3-520550B7C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1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D9E6-ABEC-AE0C-CCF0-0C23BCF1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23498-9D06-477A-E829-85A052C25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83B848-64FA-B339-3E8E-4FBDD394D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6380-8CC5-E90A-CCEC-9722E2715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43016-9DA0-244B-6655-9FA7D9A13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5F702-1DF0-E152-4BE8-C8A095A3F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F6D4C-E0C3-48FE-69D5-DC609577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6B93-210F-ADE1-81D1-32511D657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11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487FC-3EF3-56E9-9393-B669C4B53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FCBC6-7E77-9FB6-A8F4-6B086B550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85080-4082-4653-9B12-CB0B124A1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E3F2-B3E7-CAB1-0B9B-A9D6A6348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20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A15FB-97ED-F776-A57A-5845E1C45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D7062-904E-13FF-A62E-7787C99FF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F6EAAE-4387-8CB6-256B-7B5FD6836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56C1B-07CE-32FA-F252-1C9524CEC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1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F1125-074C-4A4A-45FC-72031F012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65647-A801-4D1F-2CB2-7E6F03C65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213B3-3A29-CC54-3B85-8BAB8C0C4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DE9A8-C046-5BF3-9A79-1BD9338C4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5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CC9B3-FF00-54B8-4D28-D605C487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E5398-3C26-E8BC-1BD4-724B36901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FB8ED-F3DD-7131-8A22-93F82DCB6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79899-8374-7D1A-5472-ABB53ED72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9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BACF7-1C3F-C544-0826-8119DE592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5D56FD-7660-1731-6183-ECF989182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4353E-03BA-984B-BFBE-C1600EBE5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8E851-B5EC-DF9E-E261-FEE288D8D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7A979-7E7D-36F6-97E8-EF3E6A1C0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0D939-651E-AF60-E8C0-7834935B3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57D97-E0A6-8A4B-2458-E794218F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11621-AC8A-0CD5-08C0-4605AA48C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3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08F8DD-10C1-9CE3-7F45-489DFFAD302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92239-97C5-DC53-FCF8-631C38E32D24}"/>
              </a:ext>
            </a:extLst>
          </p:cNvPr>
          <p:cNvSpPr/>
          <p:nvPr userDrawn="1"/>
        </p:nvSpPr>
        <p:spPr>
          <a:xfrm>
            <a:off x="0" y="1320393"/>
            <a:ext cx="9144000" cy="3362743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6072" y="1603652"/>
            <a:ext cx="8351856" cy="1329595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Masterbrand 1-liner</a:t>
            </a:r>
            <a:br>
              <a:rPr lang="en-US" dirty="0"/>
            </a:br>
            <a:r>
              <a:rPr lang="en-US" dirty="0"/>
              <a:t>Cover Slide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072" y="3020419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396072" y="3816384"/>
            <a:ext cx="5853112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tabLst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5842000" y="3816383"/>
            <a:ext cx="2905928" cy="52847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5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01.03.24</a:t>
            </a:r>
            <a:br>
              <a:rPr lang="en-US" dirty="0"/>
            </a:br>
            <a:r>
              <a:rPr lang="en-US" dirty="0"/>
              <a:t>Web address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8684B0-CA31-A3A1-9A7B-E61331323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87837"/>
            <a:ext cx="9144000" cy="4953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6E9C3A-C2EA-8C12-137D-AD641CC383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53" y="400173"/>
            <a:ext cx="4550912" cy="4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DF5B6-8C3D-11C4-7615-44F0C6870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751674C-E917-6EC7-BD46-04395286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4059"/>
            <a:ext cx="4040660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E2ACCC-DD45-B3AA-3F38-BFC90B1F6C1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36782" y="594059"/>
            <a:ext cx="4040660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871BFAE-FE4F-F5FD-6080-11E1045FEA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43870" y="0"/>
            <a:ext cx="3700130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544A2-6FDF-57C2-B14B-E4ADDDAA2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467346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3CDE917-A7C9-1F9B-C858-56510DB65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4681125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p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457200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287483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6117765" y="662507"/>
            <a:ext cx="2569035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04F15ED-E47A-A121-FEA2-D5A985DFA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BD5B9CC-B9CE-BC16-0D2C-B7966693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BB301A-5DB9-1A2D-435E-047CEEB39A1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282779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AC6AEDD-A44B-7357-7F77-EDDCC2F8DCB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16595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&amp; Copy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AEAB4E0-EC82-DB10-0691-C7D57C1163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" y="660569"/>
            <a:ext cx="8229598" cy="17075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EC80901-5414-5465-B9DD-C2808DF29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550E7DA-BF61-922F-6C58-CCEB9E7FC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8220242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457200" y="721883"/>
            <a:ext cx="2569034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Chart Placeholder 6">
            <a:extLst>
              <a:ext uri="{FF2B5EF4-FFF2-40B4-BE49-F238E27FC236}">
                <a16:creationId xmlns:a16="http://schemas.microsoft.com/office/drawing/2014/main" id="{05CE34A9-2767-EE52-2288-0282EAB77DA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292188" y="721883"/>
            <a:ext cx="2569034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6" name="Chart Placeholder 6">
            <a:extLst>
              <a:ext uri="{FF2B5EF4-FFF2-40B4-BE49-F238E27FC236}">
                <a16:creationId xmlns:a16="http://schemas.microsoft.com/office/drawing/2014/main" id="{38D520DC-ADC2-F226-F41C-DDB4ADE9DE0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110868" y="721883"/>
            <a:ext cx="2569034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0E998F-0EE0-BAE3-93E8-713B6F4BD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409C1-6CA9-5A9A-CA79-E15B57BC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63E3B64-6DC2-93C1-725F-862FE960D220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282779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47F5947-A02D-03E9-AC17-E61BE3082AE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16595" y="2429425"/>
            <a:ext cx="2569036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1A51BEDA-2ECE-F4E3-D7CC-B17120C31B22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200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5C67F8C-ADB5-0740-A2E8-26D3D52BD1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2EBDDF-5E8A-08E3-4231-ED10F132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84692620-1CF2-21C8-F61E-279D6088399C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2538661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1BE2E6F-83B1-920C-46A2-9FB21A81B36C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2538661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D108831C-8C93-7BEA-4466-65381D27082A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62012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721AD43-8ED1-C524-D6AF-1298683C9AAD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4620122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AD48C0FF-B872-59E9-9FA3-AF1CD37F950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158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8F4405D-3A1F-350E-3753-F7310B8CC94C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6701582" y="2429425"/>
            <a:ext cx="1985218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s &amp;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2E5BD443-A2ED-4728-2C8E-3D755CFCE860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200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B32806E-9ECC-38A3-DC09-ECFAA09DE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5EF53-0ED0-E456-0EDC-5FE74C8B6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9425"/>
            <a:ext cx="8220242" cy="18186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DBB8CA8-138E-D4E5-EC06-E6159F408057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2538661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B0ABA782-7951-5B68-3A4B-84800F7C559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62012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Chart Placeholder 6">
            <a:extLst>
              <a:ext uri="{FF2B5EF4-FFF2-40B4-BE49-F238E27FC236}">
                <a16:creationId xmlns:a16="http://schemas.microsoft.com/office/drawing/2014/main" id="{EDE0EE97-A19D-FE1D-3D04-2C6DEF8AF49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1582" y="721883"/>
            <a:ext cx="1985216" cy="1617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0899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C0C0F081-2FD9-B43B-58C1-825ACA5D7D6E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57199" y="594059"/>
            <a:ext cx="4031673" cy="3653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02DDF5A-9959-8DC9-9BC2-32E5E44F69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36885-E7CC-2D0D-BE78-C9D206BF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641" y="594059"/>
            <a:ext cx="4114801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>
            <a:extLst>
              <a:ext uri="{FF2B5EF4-FFF2-40B4-BE49-F238E27FC236}">
                <a16:creationId xmlns:a16="http://schemas.microsoft.com/office/drawing/2014/main" id="{824676FA-0309-7D0D-5176-B13CCA6B0E5A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4655127" y="594059"/>
            <a:ext cx="4022315" cy="36539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CD44697-F530-C03F-2D23-2445D57A8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D29596-5DF3-52F6-A165-6C84E1F2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4114801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C7B926-B124-4173-66D6-40FE88F7621A}"/>
              </a:ext>
            </a:extLst>
          </p:cNvPr>
          <p:cNvSpPr/>
          <p:nvPr userDrawn="1"/>
        </p:nvSpPr>
        <p:spPr>
          <a:xfrm>
            <a:off x="0" y="4295775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9E338A-6874-C3D9-DD50-D4829A9F5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99" y="2038173"/>
            <a:ext cx="8351856" cy="664797"/>
          </a:xfrm>
        </p:spPr>
        <p:txBody>
          <a:bodyPr lIns="0" bIns="0" anchor="b" anchorCtr="0">
            <a:spAutoFit/>
          </a:bodyPr>
          <a:lstStyle>
            <a:lvl1pPr algn="ctr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Question?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8FD301-E754-7449-B322-995679D41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7E73198-EFC1-EBC1-30A1-DB508E7A38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4096311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9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715371B4-F594-6CD8-7C79-3CCA92634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1" b="17333"/>
          <a:stretch/>
        </p:blipFill>
        <p:spPr>
          <a:xfrm>
            <a:off x="484" y="0"/>
            <a:ext cx="9143516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1409680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2179750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28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C7B926-B124-4173-66D6-40FE88F7621A}"/>
              </a:ext>
            </a:extLst>
          </p:cNvPr>
          <p:cNvSpPr/>
          <p:nvPr userDrawn="1"/>
        </p:nvSpPr>
        <p:spPr>
          <a:xfrm>
            <a:off x="0" y="4295775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9E338A-6874-C3D9-DD50-D4829A9F5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99" y="2038173"/>
            <a:ext cx="8351856" cy="664797"/>
          </a:xfrm>
        </p:spPr>
        <p:txBody>
          <a:bodyPr lIns="0" bIns="0" anchor="b" anchorCtr="0">
            <a:spAutoFit/>
          </a:bodyPr>
          <a:lstStyle>
            <a:lvl1pPr algn="ctr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18FD301-E754-7449-B322-995679D41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FEBFF9F-8370-DBDA-110A-5880E2F730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4096311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21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1DB78F4-9839-506D-85A5-E46EC9A34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902B94D-AA91-6B02-2AAE-FBBC52A542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031" y="2280183"/>
            <a:ext cx="4077938" cy="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1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814BC-ED90-4C15-D282-1424524CB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r="3983" b="10200"/>
          <a:stretch/>
        </p:blipFill>
        <p:spPr>
          <a:xfrm>
            <a:off x="0" y="-2"/>
            <a:ext cx="9144000" cy="5143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9E7BC5-AEA3-F892-AA61-B52287EC6B00}"/>
              </a:ext>
            </a:extLst>
          </p:cNvPr>
          <p:cNvSpPr/>
          <p:nvPr userDrawn="1"/>
        </p:nvSpPr>
        <p:spPr>
          <a:xfrm>
            <a:off x="0" y="0"/>
            <a:ext cx="9144000" cy="4980878"/>
          </a:xfrm>
          <a:prstGeom prst="rect">
            <a:avLst/>
          </a:prstGeom>
          <a:gradFill>
            <a:gsLst>
              <a:gs pos="40000">
                <a:schemeClr val="accent1">
                  <a:lumMod val="5000"/>
                  <a:lumOff val="95000"/>
                  <a:alpha val="67104"/>
                </a:schemeClr>
              </a:gs>
              <a:gs pos="57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1409680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2179750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4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BF9DCDAA-17B1-BE96-72FC-3DB994FF0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650" r="37081" b="5273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B37D1A-22AA-BAC2-AF09-FFAE114D5FBE}"/>
              </a:ext>
            </a:extLst>
          </p:cNvPr>
          <p:cNvSpPr/>
          <p:nvPr userDrawn="1"/>
        </p:nvSpPr>
        <p:spPr>
          <a:xfrm rot="16200000">
            <a:off x="944764" y="359779"/>
            <a:ext cx="2923770" cy="48133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912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69884" y="1930721"/>
            <a:ext cx="3641761" cy="1329595"/>
          </a:xfrm>
        </p:spPr>
        <p:txBody>
          <a:bodyPr wrap="square"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884" y="3337370"/>
            <a:ext cx="3641761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9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97D59-9538-88A4-0D37-515FC3EDF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t="21629" r="19036" b="2651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B91155-BE25-4BCA-3531-F570AA3209EE}"/>
              </a:ext>
            </a:extLst>
          </p:cNvPr>
          <p:cNvSpPr/>
          <p:nvPr userDrawn="1"/>
        </p:nvSpPr>
        <p:spPr>
          <a:xfrm rot="16200000">
            <a:off x="944764" y="356222"/>
            <a:ext cx="2923770" cy="48133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912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86CA6E-77D1-F0FC-CC8D-41B9EA98B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6021" y="1927164"/>
            <a:ext cx="3641761" cy="1329595"/>
          </a:xfrm>
        </p:spPr>
        <p:txBody>
          <a:bodyPr wrap="square"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915AB51-7DDB-61B6-EC1B-8F7C4B490D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021" y="3333813"/>
            <a:ext cx="3641761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</p:spTree>
    <p:extLst>
      <p:ext uri="{BB962C8B-B14F-4D97-AF65-F5344CB8AC3E}">
        <p14:creationId xmlns:p14="http://schemas.microsoft.com/office/powerpoint/2010/main" val="4008614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03CB1E-B3BE-6C51-7CD4-2E07A6E8FAC8}"/>
              </a:ext>
            </a:extLst>
          </p:cNvPr>
          <p:cNvSpPr/>
          <p:nvPr userDrawn="1"/>
        </p:nvSpPr>
        <p:spPr>
          <a:xfrm>
            <a:off x="0" y="4295775"/>
            <a:ext cx="9144000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C11A48-AF0B-1A3D-A25B-364E9710B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70499" y="2325252"/>
            <a:ext cx="8351856" cy="664797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0499" y="3095322"/>
            <a:ext cx="8351856" cy="29084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buNone/>
              <a:defRPr sz="2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0415BDD-4F94-EDB5-C8CD-9289012E7C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53" y="400173"/>
            <a:ext cx="4550912" cy="4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1698C-A798-4B2C-D0CA-4C8C1BA39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B8DA90B-19FD-3B68-2914-6B5EBF4D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8233719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284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EFBACD-CF62-DDF8-2A2E-B218FDACF784}"/>
              </a:ext>
            </a:extLst>
          </p:cNvPr>
          <p:cNvSpPr/>
          <p:nvPr userDrawn="1"/>
        </p:nvSpPr>
        <p:spPr>
          <a:xfrm>
            <a:off x="270024" y="4326523"/>
            <a:ext cx="8475077" cy="589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D8D0C12-CCB3-CD6F-526F-39993D773D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35CE1B5-6B72-80B1-06B7-767DB5286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8233719" cy="4285983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216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589662" y="0"/>
            <a:ext cx="3554338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FC1E26-3DFA-4729-D4CE-1DEFDCDE95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80DA951E-2346-C651-F31E-6C0F8B0C0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23568"/>
            <a:ext cx="4819017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4665A5E-23A2-B700-AB86-18613EA1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94059"/>
            <a:ext cx="4826917" cy="365399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D615F03-C367-24C6-9AAC-7A87FF5B668A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0" y="4648200"/>
            <a:ext cx="9144000" cy="4953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"/>
            <a:ext cx="8149665" cy="937610"/>
          </a:xfrm>
          <a:prstGeom prst="rect">
            <a:avLst/>
          </a:prstGeom>
        </p:spPr>
        <p:txBody>
          <a:bodyPr vert="horz" lIns="0" tIns="0" rIns="91440" bIns="45720" rtlCol="0" anchor="b">
            <a:noAutofit/>
          </a:bodyPr>
          <a:lstStyle/>
          <a:p>
            <a:r>
              <a:rPr lang="en-US" dirty="0"/>
              <a:t>Insert Title Here Image &amp; Copy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311873" y="4988311"/>
            <a:ext cx="520255" cy="155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3BF4A0-F7E7-4F05-98F8-4325DF1FDB43}" type="slidenum">
              <a:rPr lang="en-US" sz="800" b="0" smtClean="0">
                <a:solidFill>
                  <a:schemeClr val="bg1"/>
                </a:solidFill>
              </a:rPr>
              <a:pPr/>
              <a:t>‹#›</a:t>
            </a:fld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65962-D527-D9A7-7D51-9A728E2C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169399"/>
            <a:ext cx="8163025" cy="90486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43FB73-839C-307F-E23A-3503F1BC31A5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9652" y="4542181"/>
            <a:ext cx="2616583" cy="2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3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3" r:id="rId2"/>
    <p:sldLayoutId id="2147483718" r:id="rId3"/>
    <p:sldLayoutId id="2147483720" r:id="rId4"/>
    <p:sldLayoutId id="2147483734" r:id="rId5"/>
    <p:sldLayoutId id="2147483666" r:id="rId6"/>
    <p:sldLayoutId id="2147483651" r:id="rId7"/>
    <p:sldLayoutId id="2147483735" r:id="rId8"/>
    <p:sldLayoutId id="2147483668" r:id="rId9"/>
    <p:sldLayoutId id="2147483671" r:id="rId10"/>
    <p:sldLayoutId id="2147483675" r:id="rId11"/>
    <p:sldLayoutId id="2147483670" r:id="rId12"/>
    <p:sldLayoutId id="2147483672" r:id="rId13"/>
    <p:sldLayoutId id="2147483673" r:id="rId14"/>
    <p:sldLayoutId id="2147483674" r:id="rId15"/>
    <p:sldLayoutId id="2147483679" r:id="rId16"/>
    <p:sldLayoutId id="2147483676" r:id="rId17"/>
    <p:sldLayoutId id="2147483677" r:id="rId18"/>
    <p:sldLayoutId id="2147483736" r:id="rId19"/>
    <p:sldLayoutId id="2147483737" r:id="rId20"/>
    <p:sldLayoutId id="2147483667" r:id="rId2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marR="0" indent="0" algn="l" defTabSz="9144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Tx/>
        <a:buSzTx/>
        <a:buFontTx/>
        <a:buNone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Courier New" panose="02070309020205020404" pitchFamily="49" charset="0"/>
        <a:buChar char="o"/>
        <a:tabLst/>
        <a:defRPr sz="1600" b="0" kern="1200">
          <a:solidFill>
            <a:schemeClr val="tx1"/>
          </a:solidFill>
          <a:latin typeface="Arial"/>
          <a:ea typeface="+mn-ea"/>
          <a:cs typeface="Arial"/>
        </a:defRPr>
      </a:lvl3pPr>
      <a:lvl4pPr marL="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4572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1-22436-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BBC17-B797-4EA3-8D9C-AD9ED63F1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395A9A-67AA-577F-ED76-24657CEEB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99" y="2007911"/>
            <a:ext cx="8831055" cy="997196"/>
          </a:xfrm>
        </p:spPr>
        <p:txBody>
          <a:bodyPr/>
          <a:lstStyle/>
          <a:p>
            <a:r>
              <a:rPr lang="en-US" sz="3600" b="1" dirty="0"/>
              <a:t>Uncovering Immune Dysregulation in SLE through RNA-Seq of CD4⁺ T Cells</a:t>
            </a:r>
            <a:endParaRPr lang="en-US" sz="36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2FF64D0-B667-DE81-130F-A15DC494F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999" y="3105531"/>
            <a:ext cx="8351856" cy="658642"/>
          </a:xfrm>
        </p:spPr>
        <p:txBody>
          <a:bodyPr/>
          <a:lstStyle/>
          <a:p>
            <a:r>
              <a:rPr lang="en-US" dirty="0"/>
              <a:t>Parham Rouzbahani</a:t>
            </a:r>
          </a:p>
          <a:p>
            <a:r>
              <a:rPr lang="en-US" dirty="0"/>
              <a:t>ANGSD, Spring 2025</a:t>
            </a:r>
          </a:p>
        </p:txBody>
      </p:sp>
    </p:spTree>
    <p:extLst>
      <p:ext uri="{BB962C8B-B14F-4D97-AF65-F5344CB8AC3E}">
        <p14:creationId xmlns:p14="http://schemas.microsoft.com/office/powerpoint/2010/main" val="2715419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B8548-1AD8-3623-BA2D-DBD0F3B5C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97C3-8C29-294C-8BA1-92E83578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MultiQC</a:t>
            </a:r>
            <a:r>
              <a:rPr lang="en-US" dirty="0"/>
              <a:t> (cont’d)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F55F3-377D-45F6-C412-E8B530BD64C7}"/>
              </a:ext>
            </a:extLst>
          </p:cNvPr>
          <p:cNvSpPr txBox="1"/>
          <p:nvPr/>
        </p:nvSpPr>
        <p:spPr>
          <a:xfrm>
            <a:off x="457199" y="617369"/>
            <a:ext cx="8352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Strong alignment performance</a:t>
            </a:r>
            <a:r>
              <a:rPr lang="en-US" sz="1200" dirty="0"/>
              <a:t>: Most reads are </a:t>
            </a:r>
            <a:r>
              <a:rPr lang="en-US" sz="1200" b="1" dirty="0"/>
              <a:t>uniquely mapped</a:t>
            </a:r>
            <a:r>
              <a:rPr lang="en-US" sz="1200" dirty="0"/>
              <a:t>, a desired outcome in RNA-seq.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Low levels of unmapped/</a:t>
            </a:r>
            <a:r>
              <a:rPr lang="en-US" sz="1200" b="1" dirty="0" err="1"/>
              <a:t>multimapped</a:t>
            </a:r>
            <a:r>
              <a:rPr lang="en-US" sz="1200" b="1" dirty="0"/>
              <a:t> reads</a:t>
            </a:r>
            <a:r>
              <a:rPr lang="en-US" sz="1200" dirty="0"/>
              <a:t>: Expected due to </a:t>
            </a:r>
            <a:r>
              <a:rPr lang="en-US" sz="1200" b="1" dirty="0"/>
              <a:t>low-complexity regions</a:t>
            </a:r>
            <a:r>
              <a:rPr lang="en-US" sz="1200" dirty="0"/>
              <a:t> or short fragments.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Ctrl_06 has higher absolute reads</a:t>
            </a:r>
            <a:r>
              <a:rPr lang="en-US" sz="1200" dirty="0"/>
              <a:t> in all categories but maintains </a:t>
            </a:r>
            <a:r>
              <a:rPr lang="en-US" sz="1200" b="1" dirty="0"/>
              <a:t>expected relative proportions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No samples exhibit alignment issues</a:t>
            </a:r>
            <a:r>
              <a:rPr lang="en-US" sz="1200" dirty="0"/>
              <a:t> that would warrant exclusion from downstream analysis.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98F14B-362A-FC0A-256E-16A8DCBD4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8" y="1653872"/>
            <a:ext cx="4308391" cy="28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643061-68CE-25DC-31BF-AD38ADCFC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21" y="1653872"/>
            <a:ext cx="4449399" cy="296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1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BB592-D00C-5014-F0D0-11853D4AD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D419-03BA-0CBA-A9AA-6BD88704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MultiQC</a:t>
            </a:r>
            <a:r>
              <a:rPr lang="en-US" dirty="0"/>
              <a:t> (cont’d)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CBBAE-600A-4391-EAE0-CE5C1DAAA003}"/>
              </a:ext>
            </a:extLst>
          </p:cNvPr>
          <p:cNvSpPr txBox="1"/>
          <p:nvPr/>
        </p:nvSpPr>
        <p:spPr>
          <a:xfrm>
            <a:off x="457199" y="617369"/>
            <a:ext cx="84994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Reads distribute as expected</a:t>
            </a:r>
            <a:r>
              <a:rPr lang="en-US" sz="1200" dirty="0"/>
              <a:t>: Most align to </a:t>
            </a:r>
            <a:r>
              <a:rPr lang="en-US" sz="1200" b="1" dirty="0"/>
              <a:t>CDS and UTRs</a:t>
            </a:r>
            <a:r>
              <a:rPr lang="en-US" sz="1200" dirty="0"/>
              <a:t>, with modest intronic/intergenic mapping.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Splice junction support is strong</a:t>
            </a:r>
            <a:r>
              <a:rPr lang="en-US" sz="1200" dirty="0"/>
              <a:t>: Known splice sites dominate across all samples, suggesting consistent library prep.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Strand specificity confirmed</a:t>
            </a:r>
            <a:r>
              <a:rPr lang="en-US" sz="1200" dirty="0"/>
              <a:t>: All samples map predominantly to the </a:t>
            </a:r>
            <a:r>
              <a:rPr lang="en-US" sz="1200" b="1" dirty="0"/>
              <a:t>expected reverse strand</a:t>
            </a:r>
            <a:r>
              <a:rPr lang="en-US" sz="1200" dirty="0"/>
              <a:t> (</a:t>
            </a:r>
            <a:r>
              <a:rPr lang="en-US" sz="1200" dirty="0" err="1"/>
              <a:t>fr-firststrand</a:t>
            </a:r>
            <a:r>
              <a:rPr lang="en-US" sz="1200" dirty="0"/>
              <a:t>), validating the use of -s 2 in </a:t>
            </a:r>
            <a:r>
              <a:rPr lang="en-US" sz="1200" dirty="0" err="1"/>
              <a:t>featureCounts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Ctrl_06 again shows elevated counts</a:t>
            </a:r>
            <a:r>
              <a:rPr lang="en-US" sz="1200" dirty="0"/>
              <a:t>, but in proportion, remains valid and informative.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45D618-9C54-167A-D988-4CCAB6D3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711335"/>
            <a:ext cx="4135921" cy="27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7C9B243-CF0E-BD6E-412A-2811CF47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20" y="1633032"/>
            <a:ext cx="4406265" cy="29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7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CECE9-72CF-D685-CA96-00EAFFB7B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B464-C2B3-6601-A5A0-002A94E8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MultiQC</a:t>
            </a:r>
            <a:r>
              <a:rPr lang="en-US" dirty="0"/>
              <a:t> (cont’d)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6F23D-860C-B388-0A77-32F93373D736}"/>
              </a:ext>
            </a:extLst>
          </p:cNvPr>
          <p:cNvSpPr txBox="1"/>
          <p:nvPr/>
        </p:nvSpPr>
        <p:spPr>
          <a:xfrm>
            <a:off x="401540" y="711802"/>
            <a:ext cx="320040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Most reads successfully assigned</a:t>
            </a:r>
            <a:r>
              <a:rPr lang="en-US" sz="1400" dirty="0"/>
              <a:t>: Dominant light blue bars indicate strong gene feature assignment across samples.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Minor </a:t>
            </a:r>
            <a:r>
              <a:rPr lang="en-US" sz="1400" b="1" dirty="0" err="1"/>
              <a:t>unassignment</a:t>
            </a:r>
            <a:r>
              <a:rPr lang="en-US" sz="1400" b="1" dirty="0"/>
              <a:t> categories</a:t>
            </a:r>
            <a:r>
              <a:rPr lang="en-US" sz="1400" dirty="0"/>
              <a:t>: “No Features” and “Ambiguity” remain low to moderate,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Ctrl_06 has higher read counts</a:t>
            </a:r>
            <a:r>
              <a:rPr lang="en-US" sz="1400" dirty="0"/>
              <a:t>, but its relative proportions are normal, not indicative of technical error.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High data quality overall</a:t>
            </a:r>
            <a:r>
              <a:rPr lang="en-US" sz="1400" dirty="0"/>
              <a:t>: No sample shows major assignment failure</a:t>
            </a:r>
            <a:endParaRPr lang="en-US" sz="16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9FF66EA-4FD0-5EC5-5294-1916D4B4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41" y="646046"/>
            <a:ext cx="5316436" cy="354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84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EDCD-EF6C-BBC5-6793-363DDD50D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8AAA-C3D7-49D0-F102-2FD0E90D5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Expressed Genes Analysis: PCA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BAFB1-C70D-B8F8-BC1C-8609C66D69BC}"/>
              </a:ext>
            </a:extLst>
          </p:cNvPr>
          <p:cNvSpPr txBox="1"/>
          <p:nvPr/>
        </p:nvSpPr>
        <p:spPr>
          <a:xfrm>
            <a:off x="145775" y="539066"/>
            <a:ext cx="379012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Preprocessed and normalized raw read counts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 in txt file from </a:t>
            </a:r>
            <a:r>
              <a:rPr lang="en-US" sz="1400" dirty="0" err="1"/>
              <a:t>featureCounts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Simplified file names, extracted condition metadata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Constructed a </a:t>
            </a:r>
            <a:r>
              <a:rPr lang="en-US" sz="1400" dirty="0" err="1"/>
              <a:t>DESeqDataSet</a:t>
            </a:r>
            <a:r>
              <a:rPr lang="en-US" sz="1400" dirty="0"/>
              <a:t>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Applied </a:t>
            </a:r>
            <a:r>
              <a:rPr lang="en-US" sz="1400" i="1" dirty="0" err="1"/>
              <a:t>rlog</a:t>
            </a:r>
            <a:r>
              <a:rPr lang="en-US" sz="1400" dirty="0"/>
              <a:t> transformation for variance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Performed PCA (Principal Component Analysis)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Visualized global expression variation across samples.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PC1 and PC2 captured moderate variance (~30%) and showed some clustering by condition.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1A6AF7-D35A-230E-4E63-0B392FF9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437" y="627080"/>
            <a:ext cx="4939788" cy="34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00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13A64-2CA8-A399-81A2-54BECA4B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8C1B-1963-4BE5-1C93-8A721EF1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Expressed Genes Analysis: Heatmaps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56D9B07-D303-730F-48F2-80BEF404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05" y="1338630"/>
            <a:ext cx="4097643" cy="286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5F76E7A-39EF-73E9-2FB7-68DD563B7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63" y="1338630"/>
            <a:ext cx="4256669" cy="297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38A74-852E-D887-AE23-03E1B0688E2E}"/>
              </a:ext>
            </a:extLst>
          </p:cNvPr>
          <p:cNvSpPr txBox="1"/>
          <p:nvPr/>
        </p:nvSpPr>
        <p:spPr>
          <a:xfrm>
            <a:off x="457199" y="617369"/>
            <a:ext cx="8499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Identified differentially expressed genes (DEGs) by using </a:t>
            </a:r>
            <a:r>
              <a:rPr lang="en-US" sz="1200" b="1" dirty="0" err="1"/>
              <a:t>DESeq</a:t>
            </a:r>
            <a:r>
              <a:rPr lang="en-US" sz="1200" b="1" dirty="0"/>
              <a:t> results method, adjusted p-value cutoff of 0.05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Analyzed sample correlation heatmap and differentially expressed genes heatmap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059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BC99C-8B0A-E4D9-AC7D-F32BECCB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1D59-7890-4EF7-225F-DC680D1C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3568"/>
            <a:ext cx="8686801" cy="415498"/>
          </a:xfrm>
        </p:spPr>
        <p:txBody>
          <a:bodyPr/>
          <a:lstStyle/>
          <a:p>
            <a:r>
              <a:rPr lang="en-US" dirty="0"/>
              <a:t>Differentially Expressed Genes Analysis: MA &amp; Volcano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01B68-577A-16BE-0AB9-9EAB707BB4A9}"/>
              </a:ext>
            </a:extLst>
          </p:cNvPr>
          <p:cNvSpPr txBox="1"/>
          <p:nvPr/>
        </p:nvSpPr>
        <p:spPr>
          <a:xfrm>
            <a:off x="457199" y="617369"/>
            <a:ext cx="8499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 Created MA and volcano plots to visualize DEGs and assess signal strength.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FF6B8CE-52FA-4DCE-7F43-EDDD01EDF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8" y="985961"/>
            <a:ext cx="4224130" cy="337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16CC1ED-708F-4A88-8CA6-6FA0F27FB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98" y="1218892"/>
            <a:ext cx="4055165" cy="32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4DA62-B62B-0274-8935-B0CC24486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B8B6-A1B2-C131-1CFD-381ECB89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Term Enrichment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13A5C-0A5E-23FE-D408-0547FC719823}"/>
              </a:ext>
            </a:extLst>
          </p:cNvPr>
          <p:cNvSpPr txBox="1"/>
          <p:nvPr/>
        </p:nvSpPr>
        <p:spPr>
          <a:xfrm>
            <a:off x="219944" y="666287"/>
            <a:ext cx="86947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Filtered genes with adjusted p-value &lt; 0.05 from DESeq2 results, used Biological Process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Found enrichment in </a:t>
            </a:r>
            <a:r>
              <a:rPr lang="en-US" sz="1400" b="1" dirty="0"/>
              <a:t>type I interferon signaling</a:t>
            </a:r>
            <a:r>
              <a:rPr lang="en-US" sz="1400" dirty="0"/>
              <a:t>, </a:t>
            </a:r>
            <a:r>
              <a:rPr lang="en-US" sz="1400" b="1" dirty="0"/>
              <a:t>antiviral response</a:t>
            </a:r>
            <a:r>
              <a:rPr lang="en-US" sz="1400" dirty="0"/>
              <a:t>, &amp; </a:t>
            </a:r>
            <a:r>
              <a:rPr lang="en-US" sz="1400" b="1" dirty="0"/>
              <a:t>immune activation</a:t>
            </a:r>
            <a:r>
              <a:rPr lang="en-US" sz="1400" dirty="0"/>
              <a:t> pathways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Also observed enrichment in </a:t>
            </a:r>
            <a:r>
              <a:rPr lang="en-US" sz="1400" b="1" dirty="0"/>
              <a:t>cell cycle regulation</a:t>
            </a:r>
            <a:r>
              <a:rPr lang="en-US" sz="1400" dirty="0"/>
              <a:t>, suggesting proliferative shifts in CD4+ T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Analyzed using </a:t>
            </a:r>
            <a:r>
              <a:rPr lang="en-US" sz="1400" dirty="0" err="1"/>
              <a:t>dotplot</a:t>
            </a:r>
            <a:r>
              <a:rPr lang="en-US" sz="1400" dirty="0"/>
              <a:t> and </a:t>
            </a:r>
            <a:r>
              <a:rPr lang="en-US" sz="1400" dirty="0" err="1"/>
              <a:t>revigo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9DFFB0-8273-83EA-AC6D-8A4D1A04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2018023"/>
            <a:ext cx="2409245" cy="2340898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85685A54-9369-F9CC-AF90-B9BB864B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57" y="1731712"/>
            <a:ext cx="4379678" cy="312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467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36C78-2FBB-1BB6-1E34-06CBE3F6B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485A2B5-656F-D52B-C4E5-E702E666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919" y="539066"/>
            <a:ext cx="5192161" cy="370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EADEB25-B967-B9A8-E8A6-8D61F6F2B448}"/>
              </a:ext>
            </a:extLst>
          </p:cNvPr>
          <p:cNvSpPr txBox="1">
            <a:spLocks/>
          </p:cNvSpPr>
          <p:nvPr/>
        </p:nvSpPr>
        <p:spPr>
          <a:xfrm>
            <a:off x="461878" y="123568"/>
            <a:ext cx="8220243" cy="415498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Expression of a GO-Enriched Gene in SLE vs Control</a:t>
            </a:r>
          </a:p>
        </p:txBody>
      </p:sp>
    </p:spTree>
    <p:extLst>
      <p:ext uri="{BB962C8B-B14F-4D97-AF65-F5344CB8AC3E}">
        <p14:creationId xmlns:p14="http://schemas.microsoft.com/office/powerpoint/2010/main" val="411575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8778D-C53E-7A36-FC69-47C841482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32EB-74BA-8301-DA20-E25AC647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spcBef>
                <a:spcPts val="150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Expression of a GO-Enriched Gene in SLE vs Control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87E2965-EFD9-2B07-41F1-AD673035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11" y="619447"/>
            <a:ext cx="4544528" cy="390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48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1ACD-7705-BFA2-E5A3-E2338970B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BF6D-4900-820E-589C-62C1ED78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658C4-F972-F1C3-6F8A-B835A4BE64FA}"/>
              </a:ext>
            </a:extLst>
          </p:cNvPr>
          <p:cNvSpPr txBox="1"/>
          <p:nvPr/>
        </p:nvSpPr>
        <p:spPr>
          <a:xfrm>
            <a:off x="207300" y="706043"/>
            <a:ext cx="872003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Multimapping stringency in STAR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Used --</a:t>
            </a:r>
            <a:r>
              <a:rPr lang="en-US" sz="1600" dirty="0" err="1"/>
              <a:t>outFilterMultimapNmax</a:t>
            </a:r>
            <a:r>
              <a:rPr lang="en-US" sz="1600" dirty="0"/>
              <a:t> 1, which excludes reads with more than one alignment.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is </a:t>
            </a:r>
            <a:r>
              <a:rPr lang="en-US" sz="1600" b="1" dirty="0"/>
              <a:t>very conservative</a:t>
            </a:r>
            <a:r>
              <a:rPr lang="en-US" sz="1600" dirty="0"/>
              <a:t>—may underestimate expression of genes with paralogs or repetitive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Initial </a:t>
            </a:r>
            <a:r>
              <a:rPr lang="en-US" sz="1600" b="1" dirty="0" err="1"/>
              <a:t>featureCounts</a:t>
            </a:r>
            <a:r>
              <a:rPr lang="en-US" sz="1600" b="1" dirty="0"/>
              <a:t> run missed key flags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Forgot to include --</a:t>
            </a:r>
            <a:r>
              <a:rPr lang="en-US" sz="1600" dirty="0" err="1"/>
              <a:t>countReadPairs</a:t>
            </a:r>
            <a:r>
              <a:rPr lang="en-US" sz="1600" dirty="0"/>
              <a:t> and -s 2, leading to inflated counts and incorrect strand quantification.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These were fixed in a rerun after strand-specificity was confirmed with </a:t>
            </a:r>
            <a:r>
              <a:rPr lang="en-US" sz="1600" dirty="0" err="1"/>
              <a:t>QoRTs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Inconsistent sample naming and read depth variation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Required multiple rounds of renaming and normalization to address sequencing depth variability (e.g., Ctrl_06).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Computational burden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Full workflow involved multiple batch jobs, a lot of memory, and tuning of parallel processing parameters.</a:t>
            </a:r>
          </a:p>
        </p:txBody>
      </p:sp>
    </p:spTree>
    <p:extLst>
      <p:ext uri="{BB962C8B-B14F-4D97-AF65-F5344CB8AC3E}">
        <p14:creationId xmlns:p14="http://schemas.microsoft.com/office/powerpoint/2010/main" val="342749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4F84-F358-F191-985E-5092E71A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B5120-0096-D831-A4C4-BE4FEA9E9DE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ctr"/>
          <a:lstStyle/>
          <a:p>
            <a:pPr>
              <a:buNone/>
            </a:pPr>
            <a:r>
              <a:rPr lang="en-US" b="1" dirty="0"/>
              <a:t>Background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Systemic lupus erythematosus (SLE) is a complex autoimmune disease characterized by widespread inflammation and immune dysregulation.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CD4⁺ T cells play a central role in orchestrating immune responses and are known to be dysregulated in SLE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Transcriptomic profiling of these cells can offer insights into disease-associated pathways and molecular signatures.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Project Goal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analyze RNA-seq data from CD4⁺ T cells of SLE patients and healthy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identify differentially expressed genes and enriched biological processes involved in SLE pathogenesis.</a:t>
            </a:r>
          </a:p>
        </p:txBody>
      </p:sp>
    </p:spTree>
    <p:extLst>
      <p:ext uri="{BB962C8B-B14F-4D97-AF65-F5344CB8AC3E}">
        <p14:creationId xmlns:p14="http://schemas.microsoft.com/office/powerpoint/2010/main" val="2690312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EA642-FB07-1157-9E67-B9C78EE1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080E-FBA2-14FF-3006-CBA71AB7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05150-AD8E-D0B6-F29C-EB941D14C20A}"/>
              </a:ext>
            </a:extLst>
          </p:cNvPr>
          <p:cNvSpPr txBox="1"/>
          <p:nvPr/>
        </p:nvSpPr>
        <p:spPr>
          <a:xfrm>
            <a:off x="207300" y="706043"/>
            <a:ext cx="8720039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Following alignment, QC, and quantification, I identified hundreds of </a:t>
            </a:r>
            <a:r>
              <a:rPr lang="en-US" sz="1600" b="1" dirty="0"/>
              <a:t>significantly differentially expressed genes</a:t>
            </a:r>
            <a:r>
              <a:rPr lang="en-US" sz="1600" dirty="0"/>
              <a:t>, many of which are involved in </a:t>
            </a:r>
            <a:r>
              <a:rPr lang="en-US" sz="1600" b="1" dirty="0"/>
              <a:t>interferon signaling and immune response</a:t>
            </a:r>
            <a:r>
              <a:rPr lang="en-US" sz="16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GO term enrichment confirmed </a:t>
            </a:r>
            <a:r>
              <a:rPr lang="en-US" sz="1600" b="1" dirty="0"/>
              <a:t>type I interferon pathway activation</a:t>
            </a:r>
            <a:r>
              <a:rPr lang="en-US" sz="1600" dirty="0"/>
              <a:t> and possible involvement of </a:t>
            </a:r>
            <a:r>
              <a:rPr lang="en-US" sz="1600" b="1" dirty="0"/>
              <a:t>cell cycle regulation</a:t>
            </a:r>
            <a:r>
              <a:rPr lang="en-US" sz="1600" dirty="0"/>
              <a:t>, both of which are known to play roles in SLE pathogenesis, supporting the hypothesis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Future directions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GSEA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Subset by clinical metadata and different levels of disease activity or treatment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Isoform-level and splicing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Cross-study comparisons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Integration with epigenomic datasets</a:t>
            </a:r>
          </a:p>
        </p:txBody>
      </p:sp>
    </p:spTree>
    <p:extLst>
      <p:ext uri="{BB962C8B-B14F-4D97-AF65-F5344CB8AC3E}">
        <p14:creationId xmlns:p14="http://schemas.microsoft.com/office/powerpoint/2010/main" val="167596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7AD4-9681-75A0-8F7D-A7075F2E6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6305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D28E51-59C1-15E2-6EEC-D5896AC98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1882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D6CF1-DC9C-245A-333F-7EBD9DC4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22DF-9B8C-56D7-9164-401247B0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8AF70-1A70-B5D0-CEDF-5BC9A601AC94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ctr"/>
          <a:lstStyle/>
          <a:p>
            <a:pPr marL="28575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Dataset Source:</a:t>
            </a:r>
            <a:r>
              <a:rPr lang="en-US" dirty="0"/>
              <a:t> Publicly available RNA-seq data from </a:t>
            </a:r>
            <a:r>
              <a:rPr lang="en-US" b="1" dirty="0"/>
              <a:t>GEO accession GSE97263</a:t>
            </a:r>
            <a:endParaRPr lang="en-US" dirty="0"/>
          </a:p>
          <a:p>
            <a:pPr marL="28575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Cell Type:</a:t>
            </a:r>
            <a:r>
              <a:rPr lang="en-US" dirty="0"/>
              <a:t> Isolated </a:t>
            </a:r>
            <a:r>
              <a:rPr lang="en-US" b="1" dirty="0"/>
              <a:t>CD4⁺ T cells</a:t>
            </a:r>
            <a:r>
              <a:rPr lang="en-US" dirty="0"/>
              <a:t> from peripheral blood</a:t>
            </a:r>
          </a:p>
          <a:p>
            <a:pPr marL="1028700" lvl="1">
              <a:spcAft>
                <a:spcPts val="100"/>
              </a:spcAft>
            </a:pPr>
            <a:r>
              <a:rPr lang="en-US" b="1" dirty="0"/>
              <a:t>14 healthy controls</a:t>
            </a:r>
            <a:endParaRPr lang="en-US" dirty="0"/>
          </a:p>
          <a:p>
            <a:pPr marL="1028700" lvl="1">
              <a:spcAft>
                <a:spcPts val="100"/>
              </a:spcAft>
            </a:pPr>
            <a:r>
              <a:rPr lang="en-US" b="1" dirty="0"/>
              <a:t>14 SLE patients</a:t>
            </a:r>
            <a:endParaRPr lang="en-US" dirty="0"/>
          </a:p>
          <a:p>
            <a:pPr marL="28575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RNA-seq Platform:</a:t>
            </a:r>
            <a:r>
              <a:rPr lang="en-US" dirty="0"/>
              <a:t> Illumina </a:t>
            </a:r>
            <a:r>
              <a:rPr lang="en-US" dirty="0" err="1"/>
              <a:t>HiSeq</a:t>
            </a:r>
            <a:r>
              <a:rPr lang="en-US" dirty="0"/>
              <a:t> 2500</a:t>
            </a:r>
          </a:p>
          <a:p>
            <a:pPr marL="1028700" lvl="1">
              <a:spcAft>
                <a:spcPts val="100"/>
              </a:spcAft>
            </a:pP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TruSeq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Stranded mRNA HT kit (Illumina)</a:t>
            </a:r>
            <a:endParaRPr lang="en-US" dirty="0"/>
          </a:p>
          <a:p>
            <a:pPr marL="1028700" lvl="1">
              <a:spcAft>
                <a:spcPts val="100"/>
              </a:spcAft>
            </a:pPr>
            <a:r>
              <a:rPr lang="en-US" dirty="0"/>
              <a:t>Paired-end reads (2 × 100 bp)</a:t>
            </a:r>
          </a:p>
          <a:p>
            <a:pPr marL="28575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Library Preparation:</a:t>
            </a:r>
            <a:endParaRPr lang="en-US" dirty="0"/>
          </a:p>
          <a:p>
            <a:pPr marL="1028700" lvl="1">
              <a:spcAft>
                <a:spcPts val="100"/>
              </a:spcAft>
            </a:pPr>
            <a:r>
              <a:rPr lang="en-US" dirty="0"/>
              <a:t>Poly-A selection to enrich for mRNA</a:t>
            </a:r>
          </a:p>
          <a:p>
            <a:pPr marL="1028700" lvl="1">
              <a:spcAft>
                <a:spcPts val="100"/>
              </a:spcAft>
            </a:pPr>
            <a:r>
              <a:rPr lang="en-US" dirty="0"/>
              <a:t>cDNA synthesis and Illumina-compatible adapter ligation</a:t>
            </a:r>
          </a:p>
          <a:p>
            <a:pPr marL="1028700" lvl="1">
              <a:spcAft>
                <a:spcPts val="100"/>
              </a:spcAft>
            </a:pPr>
            <a:r>
              <a:rPr lang="en-US" dirty="0"/>
              <a:t>PCR amplification and quality assessment using Bioanalyzer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4263D-8D6E-B639-69CC-DC6B7B317C37}"/>
              </a:ext>
            </a:extLst>
          </p:cNvPr>
          <p:cNvSpPr txBox="1"/>
          <p:nvPr/>
        </p:nvSpPr>
        <p:spPr>
          <a:xfrm>
            <a:off x="3131820" y="4465934"/>
            <a:ext cx="5882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Shen et al., </a:t>
            </a:r>
            <a:r>
              <a:rPr lang="en-US" sz="1000" i="1" dirty="0"/>
              <a:t>Nature Communications</a:t>
            </a:r>
            <a:r>
              <a:rPr lang="en-US" sz="1000" dirty="0"/>
              <a:t> (2021) </a:t>
            </a:r>
            <a:r>
              <a:rPr lang="en-US" sz="1000" i="1" dirty="0"/>
              <a:t>“Type I interferons affect the metabolic fitness of CD8⁺ T cells from patients with systemic lupus erythematosus” </a:t>
            </a:r>
            <a:r>
              <a:rPr lang="en-US" sz="1000" dirty="0"/>
              <a:t>[</a:t>
            </a:r>
            <a:r>
              <a:rPr lang="en-US" sz="1000" dirty="0">
                <a:hlinkClick r:id="rId3"/>
              </a:rPr>
              <a:t>DOI: 10.1038/s41467-021-22436-z</a:t>
            </a:r>
            <a:r>
              <a:rPr lang="en-US" sz="1000" dirty="0"/>
              <a:t>]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75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8CB1C-12D1-1778-7E95-C8422C354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7BB80-0A0F-8277-9AB6-EBFE4801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8DC48-A585-DB3F-622C-C11BE7C23FD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ctr"/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CD4⁺ T cells from patients with systemic lupus erythematosus (SLE) exhibit distinct transcriptional signatures compared to healthy controls, characterized by differential gene expression in immune-related pathways, including type I interferon signaling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653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B6B9-0F98-A3F7-CFA3-FD315128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CDBF-AD45-E058-9B84-1B5EEF5D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FastQC</a:t>
            </a:r>
            <a:br>
              <a:rPr lang="en-US" dirty="0"/>
            </a:b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6C2AB7-2C6D-28C3-C55E-9735BF99D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7" y="751929"/>
            <a:ext cx="4289468" cy="31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1EAA5F-5CE6-222D-A444-4926FF78C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894" y="751929"/>
            <a:ext cx="4346498" cy="323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5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1E066-2EE6-012A-49FC-62CE9630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E6AC-0685-D714-FB8F-2875F31A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FastQC</a:t>
            </a:r>
            <a:r>
              <a:rPr lang="en-US" dirty="0"/>
              <a:t> (cont’d)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083484-45A4-D456-D823-0CA10981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42" y="930302"/>
            <a:ext cx="3980757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234B35-5F6D-BADE-9C2D-40D157513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20" y="945873"/>
            <a:ext cx="3815536" cy="29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58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DBE7-AA10-98A7-A6DE-EE587E43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15C16F-BE86-77E5-BA72-9A82DFEB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STAR Alignment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59DC09-CAAA-5562-7E59-C30992957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b="1" dirty="0"/>
              <a:t>STAR</a:t>
            </a:r>
            <a:r>
              <a:rPr lang="en-US" dirty="0"/>
              <a:t> (Spliced Transcripts Alignment to a Reference) for fast and accurate alignment of paired-end reads.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Genome index built using </a:t>
            </a:r>
            <a:r>
              <a:rPr lang="en-US" b="1" dirty="0"/>
              <a:t>GENCODE v47 annotation</a:t>
            </a:r>
            <a:r>
              <a:rPr lang="en-US" dirty="0"/>
              <a:t> and </a:t>
            </a:r>
            <a:r>
              <a:rPr lang="en-US" b="1" dirty="0"/>
              <a:t>GRCh38 primary assembly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6B2A5-46F7-5A99-3124-3122A3DC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2" y="1991086"/>
            <a:ext cx="3783955" cy="1490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23FED-968A-6164-469B-11833B3AB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320" y="1606053"/>
            <a:ext cx="4241732" cy="24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9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5573C-9114-B6F2-E307-073A8F209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CCD4-FB03-D264-333B-D99908D9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QoRTs</a:t>
            </a:r>
            <a:r>
              <a:rPr lang="en-US" dirty="0"/>
              <a:t> &amp; </a:t>
            </a:r>
            <a:r>
              <a:rPr lang="en-US" dirty="0" err="1"/>
              <a:t>featureCounts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7109-4EB3-C0BE-EB75-0A7CE2219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690141"/>
            <a:ext cx="8435010" cy="733143"/>
          </a:xfrm>
          <a:ln>
            <a:noFill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</a:t>
            </a:r>
            <a:r>
              <a:rPr lang="en-US" sz="1600" b="1" dirty="0" err="1"/>
              <a:t>QoRTs</a:t>
            </a:r>
            <a:r>
              <a:rPr lang="en-US" sz="1600" dirty="0"/>
              <a:t> </a:t>
            </a:r>
            <a:r>
              <a:rPr lang="en-US" sz="1600" b="1" dirty="0"/>
              <a:t>QC</a:t>
            </a:r>
            <a:r>
              <a:rPr lang="en-US" sz="1600" dirty="0"/>
              <a:t> on STAR-aligned BAM files using GENCODE v47 GTF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b="1" dirty="0" err="1"/>
              <a:t>featureCounts</a:t>
            </a:r>
            <a:r>
              <a:rPr lang="en-US" dirty="0"/>
              <a:t> to generate gene-level raw counts for differential expression analysis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96D98-66E9-7CFA-7379-96590B96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27" y="1888613"/>
            <a:ext cx="4369921" cy="161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CC581-17C3-F8E0-2996-43A9E209C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6" y="2116297"/>
            <a:ext cx="4017626" cy="13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2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A3FFF-3726-DF44-946F-6AB0D213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216A-21E0-7E93-0B7E-0F05C3C2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QC: </a:t>
            </a:r>
            <a:r>
              <a:rPr lang="en-US" dirty="0" err="1"/>
              <a:t>MultiQC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E988B7-EBEF-D8E9-F8A5-8092B08B2779}"/>
              </a:ext>
            </a:extLst>
          </p:cNvPr>
          <p:cNvSpPr txBox="1"/>
          <p:nvPr/>
        </p:nvSpPr>
        <p:spPr>
          <a:xfrm>
            <a:off x="457199" y="646046"/>
            <a:ext cx="320040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Used </a:t>
            </a:r>
            <a:r>
              <a:rPr lang="en-US" sz="1600" b="1" dirty="0" err="1"/>
              <a:t>MultiQC</a:t>
            </a:r>
            <a:r>
              <a:rPr lang="en-US" sz="1600" dirty="0"/>
              <a:t> to aggregate output from multiple bioinformatics tools into a single, interactive HTML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High alignment quality</a:t>
            </a:r>
            <a:r>
              <a:rPr lang="en-US" sz="1200" dirty="0"/>
              <a:t>: Most samples show % Assigned between 70–85%, indicating accurate transcript quantification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Broad genome coverage</a:t>
            </a:r>
            <a:r>
              <a:rPr lang="en-US" sz="1200" dirty="0"/>
              <a:t>: All samples span over 50 chromosomes, reducing mapping bias.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Ctrl_06 stands out</a:t>
            </a:r>
            <a:r>
              <a:rPr lang="en-US" sz="1200" dirty="0"/>
              <a:t>: It has much higher total reads—not a QC failure, but a </a:t>
            </a:r>
            <a:r>
              <a:rPr lang="en-US" sz="1200" b="1" dirty="0"/>
              <a:t>result of deeper sequencing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Slight variation in “% Genes with Counts”</a:t>
            </a:r>
            <a:r>
              <a:rPr lang="en-US" sz="1200" dirty="0"/>
              <a:t>: Likely due to </a:t>
            </a:r>
            <a:r>
              <a:rPr lang="en-US" sz="1200" b="1" dirty="0"/>
              <a:t>biological variability</a:t>
            </a:r>
            <a:r>
              <a:rPr lang="en-US" sz="1200" dirty="0"/>
              <a:t> in expression rather than technical issues.</a:t>
            </a:r>
          </a:p>
          <a:p>
            <a:endParaRPr lang="en-US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8AAF93-294C-5EC8-6E9C-704B6F015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823" y="721938"/>
            <a:ext cx="5049076" cy="38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44177"/>
      </p:ext>
    </p:extLst>
  </p:cSld>
  <p:clrMapOvr>
    <a:masterClrMapping/>
  </p:clrMapOvr>
</p:sld>
</file>

<file path=ppt/theme/theme1.xml><?xml version="1.0" encoding="utf-8"?>
<a:theme xmlns:a="http://schemas.openxmlformats.org/drawingml/2006/main" name="WCM_Template_Cobranded PPT_Gray">
  <a:themeElements>
    <a:clrScheme name="WCM 2022">
      <a:dk1>
        <a:srgbClr val="2D2E2D"/>
      </a:dk1>
      <a:lt1>
        <a:srgbClr val="FFFFFF"/>
      </a:lt1>
      <a:dk2>
        <a:srgbClr val="555555"/>
      </a:dk2>
      <a:lt2>
        <a:srgbClr val="EFEEED"/>
      </a:lt2>
      <a:accent1>
        <a:srgbClr val="B31B1B"/>
      </a:accent1>
      <a:accent2>
        <a:srgbClr val="CF4520"/>
      </a:accent2>
      <a:accent3>
        <a:srgbClr val="E87722"/>
      </a:accent3>
      <a:accent4>
        <a:srgbClr val="FFC72C"/>
      </a:accent4>
      <a:accent5>
        <a:srgbClr val="8D8E8D"/>
      </a:accent5>
      <a:accent6>
        <a:srgbClr val="CECFCD"/>
      </a:accent6>
      <a:hlink>
        <a:srgbClr val="272727"/>
      </a:hlink>
      <a:folHlink>
        <a:srgbClr val="2727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cm_template_masterbrand_wide_ppt_white" id="{907254EC-2902-A44B-BCB7-1945B2D07FF4}" vid="{49B71980-DE23-324C-99C3-85255CCFAC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3325</TotalTime>
  <Words>1097</Words>
  <Application>Microsoft Macintosh PowerPoint</Application>
  <PresentationFormat>On-screen Show (16:9)</PresentationFormat>
  <Paragraphs>117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Helvetica Neue</vt:lpstr>
      <vt:lpstr>WCM_Template_Cobranded PPT_Gray</vt:lpstr>
      <vt:lpstr>Uncovering Immune Dysregulation in SLE through RNA-Seq of CD4⁺ T Cells</vt:lpstr>
      <vt:lpstr>Introduction</vt:lpstr>
      <vt:lpstr>Introduction (cont’d)</vt:lpstr>
      <vt:lpstr>Hypothesis</vt:lpstr>
      <vt:lpstr>Pre-Processing and QC: FastQC </vt:lpstr>
      <vt:lpstr>Pre-Processing and QC: FastQC (cont’d) </vt:lpstr>
      <vt:lpstr>Pre-Processing and QC: STAR Alignment</vt:lpstr>
      <vt:lpstr>Pre-Processing and QC: QoRTs &amp; featureCounts</vt:lpstr>
      <vt:lpstr>Pre-Processing and QC: MultiQC</vt:lpstr>
      <vt:lpstr>Pre-Processing and QC: MultiQC (cont’d)</vt:lpstr>
      <vt:lpstr>Pre-Processing and QC: MultiQC (cont’d)</vt:lpstr>
      <vt:lpstr>Pre-Processing and QC: MultiQC (cont’d)</vt:lpstr>
      <vt:lpstr>Differentially Expressed Genes Analysis: PCA</vt:lpstr>
      <vt:lpstr>Differentially Expressed Genes Analysis: Heatmaps</vt:lpstr>
      <vt:lpstr>Differentially Expressed Genes Analysis: MA &amp; Volcano Plots</vt:lpstr>
      <vt:lpstr>GO Term Enrichment</vt:lpstr>
      <vt:lpstr>PowerPoint Presentation</vt:lpstr>
      <vt:lpstr>Expression of a GO-Enriched Gene in SLE vs Control</vt:lpstr>
      <vt:lpstr>Challenges</vt:lpstr>
      <vt:lpstr>Conclusion</vt:lpstr>
      <vt:lpstr>Questions?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 Title</dc:title>
  <dc:subject/>
  <dc:creator>brian zickerman</dc:creator>
  <cp:keywords/>
  <dc:description/>
  <cp:lastModifiedBy>Parham Rouzbahani</cp:lastModifiedBy>
  <cp:revision>472</cp:revision>
  <cp:lastPrinted>2015-10-19T20:50:20Z</cp:lastPrinted>
  <dcterms:created xsi:type="dcterms:W3CDTF">2022-12-12T22:47:27Z</dcterms:created>
  <dcterms:modified xsi:type="dcterms:W3CDTF">2025-04-22T18:16:25Z</dcterms:modified>
  <cp:category/>
</cp:coreProperties>
</file>